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36" r:id="rId2"/>
    <p:sldId id="366" r:id="rId3"/>
    <p:sldId id="389" r:id="rId4"/>
    <p:sldId id="368" r:id="rId5"/>
    <p:sldId id="371" r:id="rId6"/>
    <p:sldId id="374" r:id="rId7"/>
    <p:sldId id="388" r:id="rId8"/>
    <p:sldId id="381" r:id="rId9"/>
    <p:sldId id="372" r:id="rId10"/>
    <p:sldId id="390" r:id="rId11"/>
    <p:sldId id="391" r:id="rId12"/>
    <p:sldId id="379" r:id="rId13"/>
    <p:sldId id="373" r:id="rId14"/>
    <p:sldId id="383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3" r:id="rId25"/>
    <p:sldId id="402" r:id="rId26"/>
    <p:sldId id="384" r:id="rId27"/>
    <p:sldId id="401" r:id="rId28"/>
    <p:sldId id="412" r:id="rId29"/>
    <p:sldId id="404" r:id="rId30"/>
    <p:sldId id="385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377" r:id="rId39"/>
    <p:sldId id="380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286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72E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1602" y="-5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CB6ED-06C6-B64A-BEDB-93C119F62C39}" type="datetime1">
              <a:rPr lang="en-ID" smtClean="0"/>
              <a:t>18/11/2020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82D83-78D4-CB41-AF8D-A65A6E75F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63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CC569-E926-C14A-BE6B-36807929891C}" type="datetime1">
              <a:rPr lang="en-ID" smtClean="0"/>
              <a:t>18/11/2020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6E114-450E-864D-87C5-4BE62DB4B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13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6E114-450E-864D-87C5-4BE62DB4BE19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0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klat_motif camera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1062990"/>
            <a:ext cx="9222173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7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8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klat_motif camera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973530"/>
            <a:ext cx="9222173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noFill/>
          <a:ln>
            <a:noFill/>
          </a:ln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6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7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6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7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9507"/>
            <a:ext cx="9144000" cy="613744"/>
          </a:xfrm>
          <a:prstGeom prst="rect">
            <a:avLst/>
          </a:prstGeom>
          <a:gradFill flip="none" rotWithShape="1">
            <a:gsLst>
              <a:gs pos="30000">
                <a:schemeClr val="accent6">
                  <a:lumMod val="75000"/>
                  <a:alpha val="47000"/>
                </a:schemeClr>
              </a:gs>
              <a:gs pos="58000">
                <a:srgbClr val="FFFFFF">
                  <a:alpha val="47000"/>
                </a:srgb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181" y="802830"/>
            <a:ext cx="8578273" cy="387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181" y="4767263"/>
            <a:ext cx="22906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9014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SISTER UNY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256" y="4767263"/>
            <a:ext cx="623198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A7BAC-299F-4243-98E0-ECD62E812E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2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Hebrew"/>
          <a:ea typeface="+mj-ea"/>
          <a:cs typeface="Arial Hebre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Hebrew"/>
          <a:ea typeface="+mn-ea"/>
          <a:cs typeface="Arial Hebre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Hebrew"/>
          <a:ea typeface="+mn-ea"/>
          <a:cs typeface="Arial Hebre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Hebrew"/>
          <a:ea typeface="+mn-ea"/>
          <a:cs typeface="Arial Hebre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Hebrew"/>
          <a:ea typeface="+mn-ea"/>
          <a:cs typeface="Arial Hebre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Hebrew"/>
          <a:ea typeface="+mn-ea"/>
          <a:cs typeface="Arial Hebre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688387"/>
            <a:ext cx="9144000" cy="1790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664075" fontAlgn="auto">
              <a:spcBef>
                <a:spcPts val="0"/>
              </a:spcBef>
              <a:spcAft>
                <a:spcPts val="0"/>
              </a:spcAft>
              <a:tabLst>
                <a:tab pos="5472113" algn="l"/>
                <a:tab pos="6011863" algn="l"/>
              </a:tabLst>
              <a:defRPr/>
            </a:pPr>
            <a:r>
              <a:rPr lang="id-ID" sz="4000" b="1" kern="1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Hebrew"/>
                <a:cs typeface="Arial Hebrew"/>
              </a:rPr>
              <a:t>SISTER</a:t>
            </a:r>
          </a:p>
          <a:p>
            <a:pPr marL="4664075" fontAlgn="auto">
              <a:spcBef>
                <a:spcPts val="0"/>
              </a:spcBef>
              <a:spcAft>
                <a:spcPts val="0"/>
              </a:spcAft>
              <a:tabLst>
                <a:tab pos="5376863" algn="l"/>
              </a:tabLst>
              <a:defRPr/>
            </a:pPr>
            <a:r>
              <a:rPr lang="en-US" sz="2800" dirty="0" smtClean="0"/>
              <a:t>http://sister.u</a:t>
            </a:r>
            <a:r>
              <a:rPr lang="id-ID" sz="2800" dirty="0" smtClean="0"/>
              <a:t>ihaz</a:t>
            </a:r>
            <a:r>
              <a:rPr lang="en-US" sz="2800" dirty="0" smtClean="0"/>
              <a:t>.ac.id</a:t>
            </a:r>
          </a:p>
          <a:p>
            <a:pPr marL="4664075" fontAlgn="auto">
              <a:spcBef>
                <a:spcPts val="600"/>
              </a:spcBef>
              <a:spcAft>
                <a:spcPts val="0"/>
              </a:spcAft>
              <a:tabLst>
                <a:tab pos="5376863" algn="l"/>
              </a:tabLst>
              <a:defRPr/>
            </a:pPr>
            <a:endParaRPr lang="id-ID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5562" y="252248"/>
            <a:ext cx="5160114" cy="2187886"/>
          </a:xfrm>
          <a:noFill/>
        </p:spPr>
        <p:txBody>
          <a:bodyPr/>
          <a:lstStyle/>
          <a:p>
            <a:r>
              <a:rPr lang="id-ID" kern="10" dirty="0" smtClean="0">
                <a:ln w="11430"/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</a:rPr>
              <a:t>S</a:t>
            </a:r>
            <a:r>
              <a:rPr lang="id-ID" kern="10" dirty="0" smtClean="0">
                <a:ln w="11430"/>
                <a:solidFill>
                  <a:prstClr val="black"/>
                </a:solidFill>
                <a:effectLst/>
                <a:latin typeface="Arial Rounded MT Bold" pitchFamily="34" charset="0"/>
              </a:rPr>
              <a:t>istem</a:t>
            </a:r>
            <a:r>
              <a:rPr lang="id-ID" kern="10" dirty="0" smtClean="0">
                <a:ln w="11430"/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</a:rPr>
              <a:t> </a:t>
            </a:r>
            <a:br>
              <a:rPr lang="id-ID" kern="10" dirty="0" smtClean="0">
                <a:ln w="11430"/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</a:rPr>
            </a:br>
            <a:r>
              <a:rPr lang="id-ID" kern="10" dirty="0" smtClean="0">
                <a:ln w="11430"/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</a:rPr>
              <a:t>I</a:t>
            </a:r>
            <a:r>
              <a:rPr lang="id-ID" kern="10" dirty="0" smtClean="0">
                <a:ln w="11430"/>
                <a:solidFill>
                  <a:prstClr val="black"/>
                </a:solidFill>
                <a:effectLst/>
                <a:latin typeface="Arial Rounded MT Bold" pitchFamily="34" charset="0"/>
              </a:rPr>
              <a:t>nformasi</a:t>
            </a:r>
            <a:r>
              <a:rPr lang="id-ID" kern="10" dirty="0" smtClean="0">
                <a:ln w="11430"/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</a:rPr>
              <a:t> S</a:t>
            </a:r>
            <a:r>
              <a:rPr lang="id-ID" kern="10" dirty="0" smtClean="0">
                <a:ln w="11430"/>
                <a:solidFill>
                  <a:prstClr val="black"/>
                </a:solidFill>
                <a:effectLst/>
                <a:latin typeface="Arial Rounded MT Bold" pitchFamily="34" charset="0"/>
              </a:rPr>
              <a:t>umberdaya</a:t>
            </a:r>
            <a:r>
              <a:rPr lang="id-ID" kern="10" dirty="0" smtClean="0">
                <a:ln w="11430"/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</a:rPr>
              <a:t> </a:t>
            </a:r>
            <a:br>
              <a:rPr lang="id-ID" kern="10" dirty="0" smtClean="0">
                <a:ln w="11430"/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</a:rPr>
            </a:br>
            <a:r>
              <a:rPr lang="id-ID" kern="10" dirty="0" smtClean="0">
                <a:ln w="11430"/>
                <a:solidFill>
                  <a:prstClr val="black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Arial Rounded MT Bold" pitchFamily="34" charset="0"/>
              </a:rPr>
              <a:t>TER</a:t>
            </a:r>
            <a:r>
              <a:rPr lang="id-ID" kern="10" dirty="0" smtClean="0">
                <a:ln w="11430"/>
                <a:solidFill>
                  <a:prstClr val="black"/>
                </a:solidFill>
                <a:effectLst/>
                <a:latin typeface="Arial Rounded MT Bold" pitchFamily="34" charset="0"/>
              </a:rPr>
              <a:t>integrasi</a:t>
            </a:r>
            <a:endParaRPr lang="en-US" dirty="0">
              <a:effectLst/>
              <a:latin typeface="Arial Rounded MT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13362" r="33599" b="6251"/>
          <a:stretch/>
        </p:blipFill>
        <p:spPr bwMode="auto">
          <a:xfrm>
            <a:off x="126108" y="132269"/>
            <a:ext cx="3669454" cy="485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8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13362" r="33599" b="6251"/>
          <a:stretch/>
        </p:blipFill>
        <p:spPr bwMode="auto">
          <a:xfrm>
            <a:off x="2349133" y="15766"/>
            <a:ext cx="3878317" cy="512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648603" y="3616624"/>
            <a:ext cx="1024761" cy="277459"/>
          </a:xfrm>
          <a:prstGeom prst="ellipse">
            <a:avLst/>
          </a:prstGeom>
          <a:noFill/>
          <a:ln>
            <a:solidFill>
              <a:srgbClr val="FF17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9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LUPA PASSWORD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13146" r="33478" b="25431"/>
          <a:stretch/>
        </p:blipFill>
        <p:spPr bwMode="auto">
          <a:xfrm>
            <a:off x="2554048" y="595232"/>
            <a:ext cx="4461641" cy="44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3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20113" y="4767263"/>
            <a:ext cx="623887" cy="274637"/>
          </a:xfrm>
        </p:spPr>
        <p:txBody>
          <a:bodyPr/>
          <a:lstStyle/>
          <a:p>
            <a:fld id="{403A7BAC-299F-4243-98E0-ECD62E812EA6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0784" y="1828869"/>
            <a:ext cx="5067162" cy="17543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Isian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 di </a:t>
            </a:r>
            <a:r>
              <a:rPr lang="en-US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dalam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b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</a:b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SISTER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2" y="1372562"/>
            <a:ext cx="2559610" cy="25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Kita Isi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67048" y="802829"/>
            <a:ext cx="4361025" cy="4238277"/>
          </a:xfrm>
        </p:spPr>
        <p:txBody>
          <a:bodyPr>
            <a:normAutofit fontScale="92500" lnSpcReduction="20000"/>
          </a:bodyPr>
          <a:lstStyle/>
          <a:p>
            <a:pPr marL="266700" indent="-266700"/>
            <a:r>
              <a:rPr lang="en-US" dirty="0" err="1" smtClean="0"/>
              <a:t>Profil</a:t>
            </a:r>
            <a:endParaRPr lang="en-US" dirty="0" smtClean="0"/>
          </a:p>
          <a:p>
            <a:pPr marL="266700" indent="-266700"/>
            <a:r>
              <a:rPr lang="en-US" dirty="0" err="1" smtClean="0"/>
              <a:t>Kualifikasi</a:t>
            </a:r>
            <a:endParaRPr lang="en-US" dirty="0" smtClean="0"/>
          </a:p>
          <a:p>
            <a:pPr marL="266700" indent="-266700"/>
            <a:r>
              <a:rPr lang="en-US" dirty="0" err="1" smtClean="0"/>
              <a:t>Kompetensi</a:t>
            </a:r>
            <a:endParaRPr lang="en-US" dirty="0" smtClean="0"/>
          </a:p>
          <a:p>
            <a:pPr marL="266700" indent="-266700"/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en-US" dirty="0" smtClean="0"/>
          </a:p>
          <a:p>
            <a:pPr marL="266700" indent="-266700"/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 smtClean="0"/>
              <a:t>Pengabdian</a:t>
            </a:r>
            <a:endParaRPr lang="en-US" dirty="0"/>
          </a:p>
          <a:p>
            <a:pPr marL="266700" indent="-266700"/>
            <a:r>
              <a:rPr lang="en-US" dirty="0" err="1" smtClean="0"/>
              <a:t>Penunjang</a:t>
            </a:r>
            <a:endParaRPr lang="en-US" dirty="0" smtClean="0"/>
          </a:p>
          <a:p>
            <a:pPr marL="266700" indent="-266700"/>
            <a:r>
              <a:rPr lang="en-US" dirty="0" smtClean="0"/>
              <a:t>Reward</a:t>
            </a:r>
          </a:p>
          <a:p>
            <a:pPr marL="266700" indent="-266700"/>
            <a:r>
              <a:rPr lang="en-US" dirty="0" err="1" smtClean="0"/>
              <a:t>Layanan</a:t>
            </a:r>
            <a:r>
              <a:rPr lang="en-US" dirty="0" smtClean="0"/>
              <a:t> PAK</a:t>
            </a:r>
          </a:p>
          <a:p>
            <a:pPr marL="266700" indent="-266700"/>
            <a:r>
              <a:rPr lang="en-US" dirty="0" err="1" smtClean="0"/>
              <a:t>Layanan</a:t>
            </a:r>
            <a:r>
              <a:rPr lang="en-US" dirty="0" smtClean="0"/>
              <a:t> BKD</a:t>
            </a:r>
          </a:p>
          <a:p>
            <a:pPr marL="266700" indent="-266700"/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Serdos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29" y="1562810"/>
            <a:ext cx="2047493" cy="204749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6" r="83806" b="7139"/>
          <a:stretch/>
        </p:blipFill>
        <p:spPr bwMode="auto">
          <a:xfrm>
            <a:off x="0" y="-6872"/>
            <a:ext cx="2106996" cy="518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7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</a:t>
            </a:r>
            <a:r>
              <a:rPr lang="en-US" dirty="0" err="1" smtClean="0"/>
              <a:t>Profil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Screen Shot 2018-03-29 at 2.01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32" y="265559"/>
            <a:ext cx="4562812" cy="45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DATA PRIBADI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PROFIL</a:t>
            </a:r>
          </a:p>
          <a:p>
            <a:r>
              <a:rPr lang="id-ID" dirty="0" smtClean="0"/>
              <a:t>BIDANG KEILMUAN</a:t>
            </a:r>
          </a:p>
          <a:p>
            <a:r>
              <a:rPr lang="id-ID" dirty="0" smtClean="0"/>
              <a:t>ALAMAT dan KONTAK</a:t>
            </a:r>
          </a:p>
          <a:p>
            <a:r>
              <a:rPr lang="id-ID" dirty="0" smtClean="0"/>
              <a:t>KEPENDUDUKAN</a:t>
            </a:r>
          </a:p>
          <a:p>
            <a:r>
              <a:rPr lang="id-ID" dirty="0" smtClean="0"/>
              <a:t>KELUARGA</a:t>
            </a:r>
          </a:p>
          <a:p>
            <a:r>
              <a:rPr lang="id-ID" dirty="0" smtClean="0"/>
              <a:t>KEPEGAWAIAN</a:t>
            </a:r>
          </a:p>
          <a:p>
            <a:r>
              <a:rPr lang="id-ID" dirty="0" smtClean="0"/>
              <a:t>LAIN-LAIN (NPWP, SINTA ID)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15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3" t="10975" r="4150" b="15517"/>
          <a:stretch/>
        </p:blipFill>
        <p:spPr bwMode="auto">
          <a:xfrm>
            <a:off x="5612542" y="633251"/>
            <a:ext cx="3442590" cy="440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2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INPASSING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 r="3792" b="48490"/>
          <a:stretch/>
        </p:blipFill>
        <p:spPr bwMode="auto">
          <a:xfrm>
            <a:off x="47298" y="1355834"/>
            <a:ext cx="9002110" cy="241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4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JABATAN FUNGSIONAL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17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1" r="3350" b="50000"/>
          <a:stretch/>
        </p:blipFill>
        <p:spPr bwMode="auto">
          <a:xfrm>
            <a:off x="1" y="1229716"/>
            <a:ext cx="9144000" cy="235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4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KEPANGKATAN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8" r="2701" b="54095"/>
          <a:stretch/>
        </p:blipFill>
        <p:spPr bwMode="auto">
          <a:xfrm>
            <a:off x="78830" y="1340069"/>
            <a:ext cx="8878454" cy="20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4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2. KUALIFIKASI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19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8" r="87277" b="51724"/>
          <a:stretch/>
        </p:blipFill>
        <p:spPr bwMode="auto">
          <a:xfrm>
            <a:off x="1828819" y="1056287"/>
            <a:ext cx="5360276" cy="377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0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" y="869088"/>
            <a:ext cx="9154083" cy="34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PENDIDIKAN FORMAL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20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3" r="3307" b="52155"/>
          <a:stretch/>
        </p:blipFill>
        <p:spPr bwMode="auto">
          <a:xfrm>
            <a:off x="47299" y="1292772"/>
            <a:ext cx="9002110" cy="220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5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DIKLAT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81" y="3026979"/>
            <a:ext cx="8578273" cy="1648931"/>
          </a:xfrm>
        </p:spPr>
        <p:txBody>
          <a:bodyPr/>
          <a:lstStyle/>
          <a:p>
            <a:r>
              <a:rPr lang="id-ID" dirty="0" smtClean="0"/>
              <a:t>PEKERTI</a:t>
            </a:r>
          </a:p>
          <a:p>
            <a:r>
              <a:rPr lang="id-ID" dirty="0" smtClean="0"/>
              <a:t>PELATIHAN PROFESIONAL</a:t>
            </a:r>
          </a:p>
          <a:p>
            <a:r>
              <a:rPr lang="id-ID" dirty="0" smtClean="0"/>
              <a:t>LEMHANAS, etc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21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9" r="2865" b="52398"/>
          <a:stretch/>
        </p:blipFill>
        <p:spPr bwMode="auto">
          <a:xfrm>
            <a:off x="-39239" y="664783"/>
            <a:ext cx="9106885" cy="223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9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RIWAYAT PEKERJAAN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22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8" r="2580" b="42457"/>
          <a:stretch/>
        </p:blipFill>
        <p:spPr bwMode="auto">
          <a:xfrm>
            <a:off x="-1" y="914400"/>
            <a:ext cx="9143397" cy="349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3. KOMPETENSI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23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5" r="87237" b="50000"/>
          <a:stretch/>
        </p:blipFill>
        <p:spPr bwMode="auto">
          <a:xfrm>
            <a:off x="1314603" y="922079"/>
            <a:ext cx="6559686" cy="358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2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SERTIFIKASI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24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4" r="2701" b="51724"/>
          <a:stretch/>
        </p:blipFill>
        <p:spPr bwMode="auto">
          <a:xfrm>
            <a:off x="0" y="1324302"/>
            <a:ext cx="9144000" cy="220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3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TES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25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0" r="2580" b="48061"/>
          <a:stretch/>
        </p:blipFill>
        <p:spPr bwMode="auto">
          <a:xfrm>
            <a:off x="1" y="1229710"/>
            <a:ext cx="9144000" cy="256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7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9865"/>
            <a:ext cx="4256691" cy="1021017"/>
          </a:xfrm>
        </p:spPr>
        <p:txBody>
          <a:bodyPr/>
          <a:lstStyle/>
          <a:p>
            <a:pPr algn="l"/>
            <a:r>
              <a:rPr lang="id-ID" dirty="0" smtClean="0"/>
              <a:t>4.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 descr="Screen Shot 2018-03-29 at 2.0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412" y="0"/>
            <a:ext cx="36861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07"/>
            <a:ext cx="9144000" cy="705707"/>
          </a:xfrm>
        </p:spPr>
        <p:txBody>
          <a:bodyPr/>
          <a:lstStyle/>
          <a:p>
            <a:pPr algn="ctr"/>
            <a:r>
              <a:rPr lang="id-ID" dirty="0" smtClean="0"/>
              <a:t>PD-DIKTI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42" y="725214"/>
            <a:ext cx="3467778" cy="709448"/>
          </a:xfrm>
        </p:spPr>
        <p:txBody>
          <a:bodyPr/>
          <a:lstStyle/>
          <a:p>
            <a:r>
              <a:rPr lang="id-ID" dirty="0" smtClean="0"/>
              <a:t>PENGAJARAN</a:t>
            </a:r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27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1" r="17605" b="5307"/>
          <a:stretch/>
        </p:blipFill>
        <p:spPr bwMode="auto">
          <a:xfrm>
            <a:off x="651151" y="1273146"/>
            <a:ext cx="7231569" cy="37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PD-DIKTI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0181" y="712673"/>
            <a:ext cx="8578273" cy="1573327"/>
          </a:xfrm>
        </p:spPr>
        <p:txBody>
          <a:bodyPr/>
          <a:lstStyle/>
          <a:p>
            <a:r>
              <a:rPr lang="id-ID" dirty="0" smtClean="0"/>
              <a:t>BIMBINGAN MAHASISWA</a:t>
            </a:r>
          </a:p>
          <a:p>
            <a:r>
              <a:rPr lang="id-ID" dirty="0" smtClean="0"/>
              <a:t>PENGUJIAN MAHASISWA</a:t>
            </a:r>
          </a:p>
          <a:p>
            <a:r>
              <a:rPr lang="id-ID" dirty="0" smtClean="0"/>
              <a:t>PEMBIMBING DOSEN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t="42672" r="62801" b="26078"/>
          <a:stretch/>
        </p:blipFill>
        <p:spPr bwMode="auto">
          <a:xfrm>
            <a:off x="5290140" y="734401"/>
            <a:ext cx="3754370" cy="391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TUGAS TAMBAHAN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29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7" r="4761" b="37069"/>
          <a:stretch/>
        </p:blipFill>
        <p:spPr bwMode="auto">
          <a:xfrm>
            <a:off x="0" y="1213946"/>
            <a:ext cx="9144000" cy="272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0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SISTEM TERINTEGRASI (SISTER)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3</a:t>
            </a:fld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472968" y="2286000"/>
            <a:ext cx="2317531" cy="83557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latin typeface="Arial" pitchFamily="34" charset="0"/>
                <a:cs typeface="Arial" pitchFamily="34" charset="0"/>
              </a:rPr>
              <a:t>SISTER</a:t>
            </a:r>
            <a:endParaRPr lang="id-ID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3200403" y="2286000"/>
            <a:ext cx="2490952" cy="83557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latin typeface="Arial" pitchFamily="34" charset="0"/>
                <a:cs typeface="Arial" pitchFamily="34" charset="0"/>
              </a:rPr>
              <a:t>PD-DIKTI</a:t>
            </a:r>
            <a:endParaRPr lang="id-ID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3959" y="2317544"/>
            <a:ext cx="2664372" cy="8040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latin typeface="Arial" pitchFamily="34" charset="0"/>
                <a:cs typeface="Arial" pitchFamily="34" charset="0"/>
              </a:rPr>
              <a:t>SIMLITABMAS, SINTA, SERDOS, DLL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5.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Screen Shot 2018-03-29 at 2.0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17" y="1169926"/>
            <a:ext cx="4828901" cy="33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6. PELAKSANAAN PENGABDIAN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31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0" r="2701" b="32974"/>
          <a:stretch/>
        </p:blipFill>
        <p:spPr bwMode="auto">
          <a:xfrm>
            <a:off x="0" y="961688"/>
            <a:ext cx="9144000" cy="367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8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JABATAN STRUKTURAL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32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8" r="2138" b="33648"/>
          <a:stretch/>
        </p:blipFill>
        <p:spPr bwMode="auto">
          <a:xfrm>
            <a:off x="0" y="882891"/>
            <a:ext cx="9144000" cy="361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5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07"/>
            <a:ext cx="9144000" cy="500755"/>
          </a:xfrm>
        </p:spPr>
        <p:txBody>
          <a:bodyPr/>
          <a:lstStyle/>
          <a:p>
            <a:r>
              <a:rPr lang="id-ID" dirty="0" smtClean="0"/>
              <a:t>7. PENUNJANG LAINNYA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33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 r="884" b="22582"/>
          <a:stretch/>
        </p:blipFill>
        <p:spPr bwMode="auto">
          <a:xfrm>
            <a:off x="141895" y="616440"/>
            <a:ext cx="8878453" cy="418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8. REWARD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34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6" r="2095" b="23060"/>
          <a:stretch/>
        </p:blipFill>
        <p:spPr bwMode="auto">
          <a:xfrm>
            <a:off x="0" y="835560"/>
            <a:ext cx="9144000" cy="356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0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9. LAYANAN PAK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35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9" r="86914" b="17415"/>
          <a:stretch/>
        </p:blipFill>
        <p:spPr bwMode="auto">
          <a:xfrm>
            <a:off x="1450426" y="1078120"/>
            <a:ext cx="4934608" cy="369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6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10. LAYANAN BKD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36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2" r="87520" b="17242"/>
          <a:stretch/>
        </p:blipFill>
        <p:spPr bwMode="auto">
          <a:xfrm>
            <a:off x="2112578" y="1312479"/>
            <a:ext cx="5532329" cy="310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0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11. LAYANAN SERDOS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37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0" r="87277" b="14224"/>
          <a:stretch/>
        </p:blipFill>
        <p:spPr bwMode="auto">
          <a:xfrm>
            <a:off x="1655379" y="1056281"/>
            <a:ext cx="6022428" cy="286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3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58509" y="2064203"/>
            <a:ext cx="806071" cy="829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20673" y="2064203"/>
            <a:ext cx="806071" cy="829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20517" y="2064203"/>
            <a:ext cx="806071" cy="82915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Alur : </a:t>
            </a:r>
            <a:r>
              <a:rPr lang="en-US" dirty="0" err="1" smtClean="0"/>
              <a:t>Pengisian</a:t>
            </a:r>
            <a:r>
              <a:rPr lang="en-US" dirty="0" smtClean="0"/>
              <a:t> Data &amp; </a:t>
            </a:r>
            <a:r>
              <a:rPr lang="en-US" dirty="0" err="1" smtClean="0"/>
              <a:t>Verifikasi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381" y="1623848"/>
            <a:ext cx="1787863" cy="11486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Tambah</a:t>
            </a:r>
            <a:r>
              <a:rPr lang="en-US" sz="2400" dirty="0" smtClean="0">
                <a:solidFill>
                  <a:schemeClr val="tx1"/>
                </a:solidFill>
                <a:latin typeface="Arial Narrow"/>
                <a:cs typeface="Arial Narrow"/>
              </a:rPr>
              <a:t> Data</a:t>
            </a:r>
            <a:endParaRPr lang="en-US" sz="24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6463" y="2206125"/>
            <a:ext cx="1485082" cy="568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Simpan</a:t>
            </a:r>
            <a:endParaRPr lang="en-US" sz="26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8118" y="2206134"/>
            <a:ext cx="3060043" cy="568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Ajukan</a:t>
            </a:r>
            <a:r>
              <a:rPr lang="en-US" sz="260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Perubahan</a:t>
            </a:r>
            <a:r>
              <a:rPr lang="en-US" sz="2600" dirty="0" smtClean="0">
                <a:solidFill>
                  <a:schemeClr val="tx1"/>
                </a:solidFill>
                <a:latin typeface="Arial Narrow"/>
                <a:cs typeface="Arial Narrow"/>
              </a:rPr>
              <a:t> Data</a:t>
            </a:r>
            <a:endParaRPr lang="en-US" sz="26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26744" y="2174687"/>
            <a:ext cx="1485082" cy="568250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Verifikasi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6588" y="3534089"/>
            <a:ext cx="2606604" cy="5682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Tarik</a:t>
            </a:r>
            <a:r>
              <a:rPr lang="en-US" sz="260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Berkas</a:t>
            </a:r>
            <a:r>
              <a:rPr lang="en-US" sz="260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Ajuan</a:t>
            </a:r>
            <a:endParaRPr lang="en-US" sz="26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8887" flipV="1">
            <a:off x="4882609" y="2864792"/>
            <a:ext cx="1518589" cy="1354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93412" flipV="1">
            <a:off x="856381" y="2476662"/>
            <a:ext cx="1257548" cy="175954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3" t="25862" r="79376" b="70043"/>
          <a:stretch/>
        </p:blipFill>
        <p:spPr bwMode="auto">
          <a:xfrm>
            <a:off x="150381" y="993441"/>
            <a:ext cx="1032033" cy="59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4" t="21659" r="52865" b="75647"/>
          <a:stretch/>
        </p:blipFill>
        <p:spPr bwMode="auto">
          <a:xfrm>
            <a:off x="1229128" y="1076102"/>
            <a:ext cx="686591" cy="4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3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116963" y="780414"/>
            <a:ext cx="8287663" cy="30630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81071" y="1449778"/>
            <a:ext cx="806071" cy="8291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7245335" y="2236386"/>
            <a:ext cx="1758725" cy="829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531" y="2857965"/>
            <a:ext cx="3095342" cy="2540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3307" y="1462535"/>
            <a:ext cx="806071" cy="829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51955" y="1462535"/>
            <a:ext cx="806071" cy="8291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2538" y="1462535"/>
            <a:ext cx="806071" cy="82915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Data,Verifikasi</a:t>
            </a:r>
            <a:r>
              <a:rPr lang="en-US" dirty="0" smtClean="0"/>
              <a:t>, </a:t>
            </a:r>
            <a:r>
              <a:rPr lang="en-US" dirty="0" err="1" smtClean="0"/>
              <a:t>Sinkronisasi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0381" y="1519035"/>
            <a:ext cx="1219757" cy="689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Tambah</a:t>
            </a:r>
            <a:r>
              <a:rPr lang="en-US" sz="240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br>
              <a:rPr lang="en-US" sz="2400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/>
                <a:cs typeface="Arial Narrow"/>
              </a:rPr>
              <a:t>Data</a:t>
            </a:r>
            <a:endParaRPr lang="en-US" sz="24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5438" y="1571040"/>
            <a:ext cx="1082046" cy="568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Simpan</a:t>
            </a:r>
            <a:endParaRPr lang="en-US" sz="22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1521" y="1378956"/>
            <a:ext cx="1372433" cy="10195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2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Ajukan</a:t>
            </a:r>
            <a:r>
              <a:rPr lang="en-US" sz="220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r>
              <a:rPr lang="en-US" sz="22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Perubahan</a:t>
            </a:r>
            <a:r>
              <a:rPr lang="en-US" sz="220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r>
              <a:rPr lang="en-US" sz="2200" dirty="0" smtClean="0">
                <a:solidFill>
                  <a:schemeClr val="tx1"/>
                </a:solidFill>
                <a:latin typeface="Arial Narrow"/>
                <a:cs typeface="Arial Narrow"/>
              </a:rPr>
              <a:t>Data</a:t>
            </a:r>
            <a:endParaRPr lang="en-US" sz="22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4607" y="1558604"/>
            <a:ext cx="1742791" cy="568250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Verifikasi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1900" y="2414316"/>
            <a:ext cx="1165593" cy="1233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2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Tarik</a:t>
            </a:r>
            <a:r>
              <a:rPr lang="en-US" sz="220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r>
              <a:rPr lang="en-US" sz="22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Berkas</a:t>
            </a:r>
            <a:r>
              <a:rPr lang="en-US" sz="2200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r>
              <a:rPr lang="en-US" sz="2200" dirty="0" err="1" smtClean="0">
                <a:solidFill>
                  <a:schemeClr val="tx1"/>
                </a:solidFill>
                <a:latin typeface="Arial Narrow"/>
                <a:cs typeface="Arial Narrow"/>
              </a:rPr>
              <a:t>Ajuan</a:t>
            </a:r>
            <a:endParaRPr lang="en-US" sz="22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2906431" y="2372781"/>
            <a:ext cx="1170565" cy="1101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993412" flipV="1">
            <a:off x="516440" y="1957659"/>
            <a:ext cx="1026262" cy="153909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16963" y="1253496"/>
            <a:ext cx="452699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0987" y="809106"/>
            <a:ext cx="40044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Arial Hebrew"/>
                <a:cs typeface="Arial Hebrew"/>
              </a:rPr>
              <a:t>Pengguna</a:t>
            </a:r>
            <a:r>
              <a:rPr lang="en-US" sz="2600" dirty="0" smtClean="0">
                <a:solidFill>
                  <a:srgbClr val="FFFF00"/>
                </a:solidFill>
                <a:latin typeface="Arial Hebrew"/>
                <a:cs typeface="Arial Hebrew"/>
              </a:rPr>
              <a:t> </a:t>
            </a:r>
            <a:r>
              <a:rPr lang="en-US" sz="2600" dirty="0" err="1" smtClean="0">
                <a:solidFill>
                  <a:srgbClr val="FFFF00"/>
                </a:solidFill>
                <a:latin typeface="Arial Hebrew"/>
                <a:cs typeface="Arial Hebrew"/>
              </a:rPr>
              <a:t>Akhir</a:t>
            </a:r>
            <a:r>
              <a:rPr lang="id-ID" sz="2600" dirty="0" smtClean="0">
                <a:solidFill>
                  <a:srgbClr val="FFFF00"/>
                </a:solidFill>
                <a:latin typeface="Arial Hebrew"/>
                <a:cs typeface="Arial Hebrew"/>
              </a:rPr>
              <a:t> (Dosen)</a:t>
            </a:r>
            <a:endParaRPr lang="en-US" sz="2600" dirty="0">
              <a:solidFill>
                <a:srgbClr val="FFFF00"/>
              </a:solidFill>
              <a:latin typeface="Arial Hebrew"/>
              <a:cs typeface="Arial Hebrew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62017" y="1571040"/>
            <a:ext cx="1759500" cy="568250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Sinkronisasi</a:t>
            </a:r>
            <a:endParaRPr lang="en-US" sz="2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5764" y="3843460"/>
            <a:ext cx="2478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 Rounded MT Bold"/>
                <a:cs typeface="Arial Rounded MT Bold"/>
              </a:rPr>
              <a:t>SISTER  </a:t>
            </a:r>
            <a:br>
              <a:rPr lang="en-US" sz="2800" dirty="0" smtClean="0">
                <a:latin typeface="Arial Rounded MT Bold"/>
                <a:cs typeface="Arial Rounded MT Bold"/>
              </a:rPr>
            </a:br>
            <a:r>
              <a:rPr lang="en-US" sz="2800" dirty="0" smtClean="0">
                <a:latin typeface="Arial Rounded MT Bold"/>
                <a:cs typeface="Arial Rounded MT Bold"/>
              </a:rPr>
              <a:t>DITJEN SDID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8595" y="28505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SISTER UN</a:t>
            </a:r>
            <a:r>
              <a:rPr lang="id-ID" sz="28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IHAZ</a:t>
            </a:r>
            <a:endParaRPr lang="en-US" sz="28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141316" y="1257466"/>
            <a:ext cx="3729820" cy="418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13987" y="812321"/>
            <a:ext cx="22092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rgbClr val="FFFF00"/>
                </a:solidFill>
                <a:latin typeface="Arial Hebrew"/>
                <a:cs typeface="Arial Hebrew"/>
              </a:rPr>
              <a:t>Kepegawaian</a:t>
            </a:r>
            <a:endParaRPr lang="en-US" sz="2600" dirty="0">
              <a:solidFill>
                <a:srgbClr val="FFFF00"/>
              </a:solidFill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15151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Ditjen Sumber Daya Iptek </a:t>
            </a:r>
            <a:r>
              <a:rPr lang="en-US" dirty="0" err="1" smtClean="0"/>
              <a:t>Dikti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81" y="1203352"/>
            <a:ext cx="8843819" cy="34725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SURAT EDARAN</a:t>
            </a:r>
          </a:p>
          <a:p>
            <a:pPr marL="0" indent="0" algn="ctr">
              <a:buNone/>
            </a:pPr>
            <a:r>
              <a:rPr lang="en-US" dirty="0" smtClean="0"/>
              <a:t>NOMOR 649/D1/ TAHUN 2018</a:t>
            </a:r>
          </a:p>
          <a:p>
            <a:pPr marL="0" indent="0" algn="ctr">
              <a:buNone/>
            </a:pPr>
            <a:r>
              <a:rPr lang="en-US" dirty="0" smtClean="0"/>
              <a:t>TENTANG</a:t>
            </a:r>
          </a:p>
          <a:p>
            <a:pPr marL="0" indent="0" algn="ctr">
              <a:buNone/>
            </a:pPr>
            <a:r>
              <a:rPr lang="en-US" dirty="0" smtClean="0"/>
              <a:t>IMPLEMENTASI SISTEM INFORMASI </a:t>
            </a:r>
            <a:br>
              <a:rPr lang="en-US" dirty="0" smtClean="0"/>
            </a:br>
            <a:r>
              <a:rPr lang="en-US" dirty="0" smtClean="0"/>
              <a:t>SUMBERDAYA TERINTEGRASI (</a:t>
            </a:r>
            <a:r>
              <a:rPr lang="en-US" dirty="0"/>
              <a:t>SISTER)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PENAMBAHAN DATA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40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0" t="59267" r="2580" b="11207"/>
          <a:stretch/>
        </p:blipFill>
        <p:spPr bwMode="auto">
          <a:xfrm>
            <a:off x="583331" y="1292781"/>
            <a:ext cx="8188173" cy="279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2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41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r="4276" b="6035"/>
          <a:stretch/>
        </p:blipFill>
        <p:spPr bwMode="auto">
          <a:xfrm>
            <a:off x="1" y="409896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860331" y="2822028"/>
            <a:ext cx="567559" cy="756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42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6" r="1853" b="5819"/>
          <a:stretch/>
        </p:blipFill>
        <p:spPr bwMode="auto">
          <a:xfrm>
            <a:off x="47298" y="258050"/>
            <a:ext cx="8988813" cy="431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5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43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5" r="3186" b="12501"/>
          <a:stretch/>
        </p:blipFill>
        <p:spPr bwMode="auto">
          <a:xfrm>
            <a:off x="0" y="646369"/>
            <a:ext cx="9144000" cy="37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98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44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 r="2095" b="20259"/>
          <a:stretch/>
        </p:blipFill>
        <p:spPr bwMode="auto">
          <a:xfrm>
            <a:off x="47298" y="1072055"/>
            <a:ext cx="9025321" cy="321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507"/>
            <a:ext cx="9144000" cy="613744"/>
          </a:xfrm>
        </p:spPr>
        <p:txBody>
          <a:bodyPr/>
          <a:lstStyle/>
          <a:p>
            <a:r>
              <a:rPr lang="id-ID" dirty="0" smtClean="0"/>
              <a:t>PENGAJUAN TAMBAH DATA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23848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45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9483" r="1369" b="18535"/>
          <a:stretch/>
        </p:blipFill>
        <p:spPr bwMode="auto">
          <a:xfrm>
            <a:off x="283788" y="663456"/>
            <a:ext cx="8686800" cy="410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7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SISTER UNY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70926" r="4521" b="12501"/>
          <a:stretch/>
        </p:blipFill>
        <p:spPr bwMode="auto">
          <a:xfrm>
            <a:off x="141888" y="1182413"/>
            <a:ext cx="8892937" cy="100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9507"/>
            <a:ext cx="9144000" cy="613744"/>
          </a:xfrm>
        </p:spPr>
        <p:txBody>
          <a:bodyPr/>
          <a:lstStyle/>
          <a:p>
            <a:pPr algn="l"/>
            <a:r>
              <a:rPr lang="id-ID" dirty="0" smtClean="0"/>
              <a:t>DITANGGUHKAN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98850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92499"/>
            <a:ext cx="9144000" cy="94472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835664" y="3318453"/>
            <a:ext cx="3706812" cy="768350"/>
          </a:xfrm>
          <a:noFill/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4800" cap="none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auhaus 93"/>
                <a:cs typeface="Bauhaus 93"/>
              </a:rPr>
              <a:t>Terima</a:t>
            </a:r>
            <a:r>
              <a:rPr lang="en-US" sz="48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Bauhaus 93"/>
                <a:cs typeface="Bauhaus 93"/>
              </a:rPr>
              <a:t> </a:t>
            </a:r>
            <a:r>
              <a:rPr lang="en-US" sz="4800" cap="none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auhaus 93"/>
                <a:cs typeface="Bauhaus 93"/>
              </a:rPr>
              <a:t>Kasih</a:t>
            </a:r>
            <a:endParaRPr lang="en-US" sz="4800" cap="none" dirty="0">
              <a:ln w="50800"/>
              <a:solidFill>
                <a:schemeClr val="bg1">
                  <a:shade val="50000"/>
                </a:schemeClr>
              </a:solidFill>
              <a:latin typeface="Bauhaus 93"/>
              <a:cs typeface="Bauhaus 9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13577" r="33669" b="57113"/>
          <a:stretch/>
        </p:blipFill>
        <p:spPr bwMode="auto">
          <a:xfrm>
            <a:off x="1434706" y="157655"/>
            <a:ext cx="6192026" cy="299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Registrasi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92983"/>
              </p:ext>
            </p:extLst>
          </p:nvPr>
        </p:nvGraphicFramePr>
        <p:xfrm>
          <a:off x="116963" y="718676"/>
          <a:ext cx="8905897" cy="4099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282"/>
                <a:gridCol w="3926615"/>
              </a:tblGrid>
              <a:tr h="44355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600" dirty="0" err="1" smtClean="0"/>
                        <a:t>sister.un</a:t>
                      </a:r>
                      <a:r>
                        <a:rPr lang="id-ID" sz="2600" dirty="0" smtClean="0"/>
                        <a:t>ihaz</a:t>
                      </a:r>
                      <a:r>
                        <a:rPr lang="en-US" sz="2600" dirty="0" smtClean="0"/>
                        <a:t>.ac.id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600" dirty="0" smtClean="0"/>
                        <a:t>E-mail</a:t>
                      </a:r>
                      <a:endParaRPr lang="en-US" sz="2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319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1. http://sister.un</a:t>
                      </a:r>
                      <a:r>
                        <a:rPr lang="id-ID" sz="2500" dirty="0" smtClean="0"/>
                        <a:t>ihaz</a:t>
                      </a:r>
                      <a:r>
                        <a:rPr lang="en-US" sz="2500" dirty="0" smtClean="0"/>
                        <a:t>.ac.id</a:t>
                      </a:r>
                      <a:br>
                        <a:rPr lang="en-US" sz="2500" dirty="0" smtClean="0"/>
                      </a:br>
                      <a:r>
                        <a:rPr lang="en-US" sz="2500" dirty="0" smtClean="0"/>
                        <a:t>     </a:t>
                      </a:r>
                      <a:r>
                        <a:rPr lang="en-US" sz="2500" dirty="0" err="1" smtClean="0"/>
                        <a:t>Klik</a:t>
                      </a:r>
                      <a:r>
                        <a:rPr lang="en-US" sz="2500" dirty="0" smtClean="0"/>
                        <a:t> </a:t>
                      </a:r>
                      <a:r>
                        <a:rPr lang="en-US" sz="2500" dirty="0" err="1" smtClean="0"/>
                        <a:t>Daftar</a:t>
                      </a:r>
                      <a:r>
                        <a:rPr lang="en-US" sz="2500" dirty="0" smtClean="0"/>
                        <a:t> di</a:t>
                      </a:r>
                      <a:r>
                        <a:rPr lang="en-US" sz="2500" baseline="0" dirty="0" smtClean="0"/>
                        <a:t> </a:t>
                      </a:r>
                      <a:r>
                        <a:rPr lang="en-US" sz="2500" baseline="0" dirty="0" err="1" smtClean="0"/>
                        <a:t>sini</a:t>
                      </a:r>
                      <a:endParaRPr lang="en-US" sz="25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9319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3. </a:t>
                      </a:r>
                      <a:r>
                        <a:rPr lang="en-US" sz="2500" dirty="0" err="1" smtClean="0"/>
                        <a:t>Tulis</a:t>
                      </a:r>
                      <a:r>
                        <a:rPr lang="en-US" sz="2500" dirty="0" smtClean="0"/>
                        <a:t>:</a:t>
                      </a:r>
                      <a:r>
                        <a:rPr lang="en-US" sz="2500" baseline="0" dirty="0" smtClean="0"/>
                        <a:t> </a:t>
                      </a:r>
                      <a:r>
                        <a:rPr lang="en-US" sz="2500" dirty="0" smtClean="0"/>
                        <a:t>NIDN </a:t>
                      </a:r>
                      <a:r>
                        <a:rPr lang="en-US" sz="2500" baseline="0" dirty="0" smtClean="0"/>
                        <a:t> &amp; </a:t>
                      </a:r>
                      <a:r>
                        <a:rPr lang="en-US" sz="2500" dirty="0" smtClean="0"/>
                        <a:t>E-mail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05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4. </a:t>
                      </a:r>
                      <a:r>
                        <a:rPr lang="en-US" sz="2500" dirty="0" err="1" smtClean="0"/>
                        <a:t>Klik</a:t>
                      </a:r>
                      <a:r>
                        <a:rPr lang="en-US" sz="2500" dirty="0" smtClean="0"/>
                        <a:t> REGISTER</a:t>
                      </a:r>
                      <a:r>
                        <a:rPr lang="id-ID" sz="2500" dirty="0" smtClean="0"/>
                        <a:t>/ DAFTAR</a:t>
                      </a:r>
                      <a:endParaRPr lang="en-US" sz="25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5. </a:t>
                      </a:r>
                      <a:r>
                        <a:rPr lang="en-US" sz="2500" dirty="0" err="1" smtClean="0"/>
                        <a:t>Buka</a:t>
                      </a:r>
                      <a:r>
                        <a:rPr lang="en-US" sz="2500" dirty="0" smtClean="0"/>
                        <a:t> email </a:t>
                      </a:r>
                      <a:r>
                        <a:rPr lang="en-US" sz="2500" dirty="0" err="1" smtClean="0"/>
                        <a:t>Aktivasi</a:t>
                      </a:r>
                      <a:endParaRPr lang="en-US" sz="25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05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6. </a:t>
                      </a:r>
                      <a:r>
                        <a:rPr lang="en-US" sz="2500" dirty="0" err="1" smtClean="0"/>
                        <a:t>Klik</a:t>
                      </a:r>
                      <a:r>
                        <a:rPr lang="en-US" sz="2500" dirty="0" smtClean="0"/>
                        <a:t> </a:t>
                      </a:r>
                      <a:r>
                        <a:rPr lang="en-US" sz="2500" dirty="0" err="1" smtClean="0"/>
                        <a:t>tautan</a:t>
                      </a:r>
                      <a:r>
                        <a:rPr lang="en-US" sz="2500" dirty="0" smtClean="0"/>
                        <a:t> di </a:t>
                      </a:r>
                      <a:r>
                        <a:rPr lang="en-US" sz="2500" dirty="0" err="1" smtClean="0"/>
                        <a:t>dalam</a:t>
                      </a:r>
                      <a:r>
                        <a:rPr lang="en-US" sz="2500" dirty="0" smtClean="0"/>
                        <a:t> e-mail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319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7. </a:t>
                      </a:r>
                      <a:r>
                        <a:rPr lang="en-US" sz="2500" dirty="0" err="1" smtClean="0"/>
                        <a:t>Masukkan</a:t>
                      </a:r>
                      <a:r>
                        <a:rPr lang="en-US" sz="2500" dirty="0" smtClean="0"/>
                        <a:t> Password &amp; </a:t>
                      </a:r>
                      <a:r>
                        <a:rPr lang="en-US" sz="2500" dirty="0" err="1" smtClean="0"/>
                        <a:t>ulangi</a:t>
                      </a:r>
                      <a:r>
                        <a:rPr lang="en-US" sz="2500" dirty="0" smtClean="0"/>
                        <a:t> </a:t>
                      </a:r>
                      <a:br>
                        <a:rPr lang="en-US" sz="2500" dirty="0" smtClean="0"/>
                      </a:br>
                      <a:r>
                        <a:rPr lang="en-US" sz="2500" dirty="0" smtClean="0"/>
                        <a:t>    </a:t>
                      </a:r>
                      <a:r>
                        <a:rPr lang="en-US" sz="2000" dirty="0" smtClean="0">
                          <a:sym typeface="Wingdings"/>
                        </a:rPr>
                        <a:t> </a:t>
                      </a:r>
                      <a:r>
                        <a:rPr lang="en-US" sz="2500" dirty="0" err="1" smtClean="0">
                          <a:sym typeface="Wingdings"/>
                        </a:rPr>
                        <a:t>Klik</a:t>
                      </a:r>
                      <a:r>
                        <a:rPr lang="en-US" sz="2000" dirty="0" smtClean="0">
                          <a:sym typeface="Wingdings"/>
                        </a:rPr>
                        <a:t> </a:t>
                      </a:r>
                      <a:r>
                        <a:rPr lang="en-US" sz="2500" dirty="0" smtClean="0">
                          <a:sym typeface="Wingdings"/>
                        </a:rPr>
                        <a:t>AKTIFKAN</a:t>
                      </a:r>
                      <a:endParaRPr lang="en-US" sz="25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059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/>
                        <a:t>8. </a:t>
                      </a:r>
                      <a:r>
                        <a:rPr lang="en-US" sz="2500" dirty="0" err="1" smtClean="0"/>
                        <a:t>Registrasi</a:t>
                      </a:r>
                      <a:r>
                        <a:rPr lang="en-US" sz="2500" dirty="0" smtClean="0"/>
                        <a:t> </a:t>
                      </a:r>
                      <a:r>
                        <a:rPr lang="en-US" sz="2500" dirty="0" err="1" smtClean="0"/>
                        <a:t>selesai</a:t>
                      </a:r>
                      <a:r>
                        <a:rPr lang="en-US" sz="2500" dirty="0" smtClean="0"/>
                        <a:t>. </a:t>
                      </a:r>
                      <a:r>
                        <a:rPr lang="en-US" sz="2500" dirty="0" err="1" smtClean="0"/>
                        <a:t>Silahkan</a:t>
                      </a:r>
                      <a:r>
                        <a:rPr lang="en-US" sz="2500" dirty="0" smtClean="0"/>
                        <a:t> Login.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5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20113" y="4767263"/>
            <a:ext cx="623887" cy="274637"/>
          </a:xfrm>
        </p:spPr>
        <p:txBody>
          <a:bodyPr/>
          <a:lstStyle/>
          <a:p>
            <a:fld id="{403A7BAC-299F-4243-98E0-ECD62E812EA6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27631" y="1862297"/>
            <a:ext cx="3742506" cy="17543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Registrasi</a:t>
            </a: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 </a:t>
            </a:r>
            <a:b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</a:br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Rounded MT Bold"/>
                <a:cs typeface="Arial Rounded MT Bold"/>
              </a:rPr>
              <a:t>SISTER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1" t="13362" r="33599" b="6251"/>
          <a:stretch/>
        </p:blipFill>
        <p:spPr bwMode="auto">
          <a:xfrm>
            <a:off x="-1" y="15766"/>
            <a:ext cx="3878317" cy="512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774731" y="3616624"/>
            <a:ext cx="819807" cy="277459"/>
          </a:xfrm>
          <a:prstGeom prst="ellipse">
            <a:avLst/>
          </a:prstGeom>
          <a:noFill/>
          <a:ln>
            <a:solidFill>
              <a:srgbClr val="FF17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53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REGISTRASI SISTER</a:t>
            </a:r>
            <a:endParaRPr lang="id-ID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8" t="13146" r="33478" b="11207"/>
          <a:stretch/>
        </p:blipFill>
        <p:spPr bwMode="auto">
          <a:xfrm>
            <a:off x="299544" y="19508"/>
            <a:ext cx="4288221" cy="50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0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</a:t>
            </a:r>
            <a:r>
              <a:rPr lang="en-US" dirty="0" err="1" smtClean="0"/>
              <a:t>Aktifasi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23492" r="1974" b="8189"/>
          <a:stretch/>
        </p:blipFill>
        <p:spPr bwMode="auto">
          <a:xfrm>
            <a:off x="268013" y="633251"/>
            <a:ext cx="8528843" cy="41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9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58" y="1578709"/>
            <a:ext cx="1698086" cy="197912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SISTER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738" y="1265196"/>
            <a:ext cx="7378262" cy="1588363"/>
          </a:xfrm>
        </p:spPr>
        <p:txBody>
          <a:bodyPr>
            <a:noAutofit/>
          </a:bodyPr>
          <a:lstStyle/>
          <a:p>
            <a:pPr>
              <a:tabLst>
                <a:tab pos="2690813" algn="l"/>
              </a:tabLst>
            </a:pPr>
            <a:r>
              <a:rPr lang="en-US" sz="4400" dirty="0" smtClean="0"/>
              <a:t>User ID	</a:t>
            </a:r>
            <a:r>
              <a:rPr lang="id-ID" sz="4400" dirty="0" smtClean="0"/>
              <a:t>   </a:t>
            </a:r>
            <a:r>
              <a:rPr lang="en-US" sz="4400" dirty="0" smtClean="0"/>
              <a:t>: </a:t>
            </a:r>
            <a:r>
              <a:rPr lang="id-ID" sz="4400" dirty="0" smtClean="0"/>
              <a:t> </a:t>
            </a:r>
            <a:r>
              <a:rPr lang="en-US" sz="4400" dirty="0" err="1" smtClean="0"/>
              <a:t>akun</a:t>
            </a:r>
            <a:r>
              <a:rPr lang="id-ID" sz="4400" dirty="0" smtClean="0"/>
              <a:t> (email)</a:t>
            </a:r>
            <a:endParaRPr lang="en-US" sz="4400" dirty="0" smtClean="0"/>
          </a:p>
          <a:p>
            <a:pPr>
              <a:tabLst>
                <a:tab pos="2690813" algn="l"/>
              </a:tabLst>
            </a:pPr>
            <a:r>
              <a:rPr lang="en-US" sz="4400" dirty="0" smtClean="0"/>
              <a:t>Password</a:t>
            </a:r>
            <a:r>
              <a:rPr lang="id-ID" sz="4400" dirty="0"/>
              <a:t> </a:t>
            </a:r>
            <a:r>
              <a:rPr lang="id-ID" sz="4400" dirty="0" smtClean="0"/>
              <a:t>  </a:t>
            </a:r>
            <a:r>
              <a:rPr lang="en-US" sz="4400" dirty="0" smtClean="0"/>
              <a:t>: Password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A7BAC-299F-4243-98E0-ECD62E812EA6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8" t="42241" r="34084" b="29687"/>
          <a:stretch/>
        </p:blipFill>
        <p:spPr bwMode="auto">
          <a:xfrm>
            <a:off x="2932344" y="2822019"/>
            <a:ext cx="4288221" cy="205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6823</TotalTime>
  <Words>305</Words>
  <Application>Microsoft Office PowerPoint</Application>
  <PresentationFormat>On-screen Show (16:9)</PresentationFormat>
  <Paragraphs>149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Sistem  Informasi Sumberdaya  TERintegrasi</vt:lpstr>
      <vt:lpstr>PowerPoint Presentation</vt:lpstr>
      <vt:lpstr>SISTEM TERINTEGRASI (SISTER)</vt:lpstr>
      <vt:lpstr>Ditjen Sumber Daya Iptek Dikti</vt:lpstr>
      <vt:lpstr>Cara Registrasi</vt:lpstr>
      <vt:lpstr>PowerPoint Presentation</vt:lpstr>
      <vt:lpstr>REGISTRASI SISTER</vt:lpstr>
      <vt:lpstr>E-mail Aktifasi</vt:lpstr>
      <vt:lpstr>LOGIN SISTER</vt:lpstr>
      <vt:lpstr>PowerPoint Presentation</vt:lpstr>
      <vt:lpstr>LUPA PASSWORD</vt:lpstr>
      <vt:lpstr>PowerPoint Presentation</vt:lpstr>
      <vt:lpstr>Yang Dapat Kita Isi</vt:lpstr>
      <vt:lpstr>1. Profil</vt:lpstr>
      <vt:lpstr>DATA PRIBADI</vt:lpstr>
      <vt:lpstr>INPASSING</vt:lpstr>
      <vt:lpstr>JABATAN FUNGSIONAL</vt:lpstr>
      <vt:lpstr>KEPANGKATAN</vt:lpstr>
      <vt:lpstr>2. KUALIFIKASI</vt:lpstr>
      <vt:lpstr>PENDIDIKAN FORMAL</vt:lpstr>
      <vt:lpstr>DIKLAT</vt:lpstr>
      <vt:lpstr>RIWAYAT PEKERJAAN</vt:lpstr>
      <vt:lpstr>3. KOMPETENSI</vt:lpstr>
      <vt:lpstr>SERTIFIKASI</vt:lpstr>
      <vt:lpstr>TES</vt:lpstr>
      <vt:lpstr>4. Pelaksanaan Pendidikan</vt:lpstr>
      <vt:lpstr>PD-DIKTI</vt:lpstr>
      <vt:lpstr>PD-DIKTI</vt:lpstr>
      <vt:lpstr>TUGAS TAMBAHAN</vt:lpstr>
      <vt:lpstr>5. Pelaksanaan Penelitian</vt:lpstr>
      <vt:lpstr>6. PELAKSANAAN PENGABDIAN</vt:lpstr>
      <vt:lpstr>JABATAN STRUKTURAL</vt:lpstr>
      <vt:lpstr>7. PENUNJANG LAINNYA</vt:lpstr>
      <vt:lpstr>8. REWARD</vt:lpstr>
      <vt:lpstr>9. LAYANAN PAK</vt:lpstr>
      <vt:lpstr>10. LAYANAN BKD</vt:lpstr>
      <vt:lpstr>11. LAYANAN SERDOS</vt:lpstr>
      <vt:lpstr>Alur : Pengisian Data &amp; Verifikasi</vt:lpstr>
      <vt:lpstr>Pengisian Data,Verifikasi, Sinkronisasi</vt:lpstr>
      <vt:lpstr>CONTOH PENAMBAHAN DATA</vt:lpstr>
      <vt:lpstr>PowerPoint Presentation</vt:lpstr>
      <vt:lpstr>PowerPoint Presentation</vt:lpstr>
      <vt:lpstr>PowerPoint Presentation</vt:lpstr>
      <vt:lpstr>PENGAJUAN TAMBAH DATA</vt:lpstr>
      <vt:lpstr>PowerPoint Presentation</vt:lpstr>
      <vt:lpstr>DITANGGUHKAN</vt:lpstr>
      <vt:lpstr>Terima Kasih</vt:lpstr>
    </vt:vector>
  </TitlesOfParts>
  <Company>UNY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UPT PUSKOM</dc:creator>
  <cp:lastModifiedBy>LAPTOP PDPT</cp:lastModifiedBy>
  <cp:revision>352</cp:revision>
  <dcterms:created xsi:type="dcterms:W3CDTF">2017-08-11T22:25:41Z</dcterms:created>
  <dcterms:modified xsi:type="dcterms:W3CDTF">2020-11-18T03:11:43Z</dcterms:modified>
</cp:coreProperties>
</file>